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93" r:id="rId13"/>
    <p:sldId id="292" r:id="rId14"/>
    <p:sldId id="289" r:id="rId15"/>
    <p:sldId id="290" r:id="rId16"/>
    <p:sldId id="30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7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6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31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2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1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7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3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6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2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6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6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FEC60A0-FF49-42A7-81E3-292B4A4F7260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382E567-667B-4040-B36E-C0993E9C5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5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 АПРЕЛЯ.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Классная работа.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86738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8562" y="0"/>
            <a:ext cx="7772400" cy="147002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B050"/>
                </a:solidFill>
              </a:rPr>
              <a:t>Грамматика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раздел лингвистики,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изучающий строй речи.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258296" y="1635058"/>
            <a:ext cx="35626" cy="82516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339439" y="1470025"/>
            <a:ext cx="1" cy="99019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9593" y="2647153"/>
            <a:ext cx="4097917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B050"/>
                </a:solidFill>
              </a:rPr>
              <a:t>Морфология</a:t>
            </a:r>
            <a:r>
              <a:rPr lang="ru-RU" sz="2800" dirty="0"/>
              <a:t> – 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раздел </a:t>
            </a:r>
            <a:r>
              <a:rPr lang="ru-RU" sz="2800" dirty="0"/>
              <a:t>грамматики, </a:t>
            </a:r>
          </a:p>
          <a:p>
            <a:pPr>
              <a:defRPr/>
            </a:pPr>
            <a:r>
              <a:rPr lang="ru-RU" sz="2800" dirty="0"/>
              <a:t>изучающий </a:t>
            </a:r>
            <a:r>
              <a:rPr lang="ru-RU" sz="2800" dirty="0" err="1" smtClean="0"/>
              <a:t>грамформы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(</a:t>
            </a:r>
            <a:r>
              <a:rPr lang="ru-RU" sz="2800" dirty="0"/>
              <a:t>части речи).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92759" y="2647153"/>
            <a:ext cx="6636176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B050"/>
                </a:solidFill>
              </a:rPr>
              <a:t>Синтаксис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/>
              <a:t>–</a:t>
            </a:r>
          </a:p>
          <a:p>
            <a:pPr>
              <a:defRPr/>
            </a:pPr>
            <a:r>
              <a:rPr lang="ru-RU" sz="2800" dirty="0" smtClean="0"/>
              <a:t>раздел </a:t>
            </a:r>
            <a:r>
              <a:rPr lang="ru-RU" sz="2800" dirty="0"/>
              <a:t>грамматики, </a:t>
            </a:r>
          </a:p>
          <a:p>
            <a:pPr>
              <a:defRPr/>
            </a:pPr>
            <a:r>
              <a:rPr lang="ru-RU" sz="2800" dirty="0"/>
              <a:t>изучающий конструкции связной речи </a:t>
            </a:r>
          </a:p>
          <a:p>
            <a:pPr>
              <a:defRPr/>
            </a:pPr>
            <a:r>
              <a:rPr lang="ru-RU" sz="2800" dirty="0"/>
              <a:t>(словосочетание, предложение, текст).</a:t>
            </a:r>
          </a:p>
        </p:txBody>
      </p:sp>
    </p:spTree>
    <p:extLst>
      <p:ext uri="{BB962C8B-B14F-4D97-AF65-F5344CB8AC3E}">
        <p14:creationId xmlns:p14="http://schemas.microsoft.com/office/powerpoint/2010/main" val="41257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B050"/>
                </a:solidFill>
              </a:rPr>
              <a:t>Система частей речи</a:t>
            </a:r>
            <a:r>
              <a:rPr lang="ru-RU" altLang="ru-RU" dirty="0" smtClean="0"/>
              <a:t>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200" dirty="0" smtClean="0"/>
              <a:t>Самостоятельные части речи.</a:t>
            </a:r>
          </a:p>
          <a:p>
            <a:pPr eaLnBrk="1" hangingPunct="1"/>
            <a:r>
              <a:rPr lang="ru-RU" altLang="ru-RU" sz="3200" dirty="0" smtClean="0"/>
              <a:t>Служебные части речи.</a:t>
            </a:r>
          </a:p>
          <a:p>
            <a:pPr eaLnBrk="1" hangingPunct="1"/>
            <a:r>
              <a:rPr lang="ru-RU" altLang="ru-RU" sz="3200" dirty="0" smtClean="0"/>
              <a:t>Особые части речи.</a:t>
            </a:r>
          </a:p>
        </p:txBody>
      </p:sp>
    </p:spTree>
    <p:extLst>
      <p:ext uri="{BB962C8B-B14F-4D97-AF65-F5344CB8AC3E}">
        <p14:creationId xmlns:p14="http://schemas.microsoft.com/office/powerpoint/2010/main" val="25064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Самостоятельные </a:t>
            </a:r>
            <a:b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</a:br>
            <a: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(знаменательные)</a:t>
            </a:r>
            <a:b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</a:br>
            <a: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части речи:</a:t>
            </a:r>
            <a:b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897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13" y="0"/>
            <a:ext cx="10653235" cy="1609344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Самостоятельные части речи:</a:t>
            </a:r>
            <a: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/>
            </a:r>
            <a:br>
              <a:rPr 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</a:br>
            <a:endParaRPr lang="ru-RU" sz="4000" u="sng" dirty="0">
              <a:uFill>
                <a:solidFill>
                  <a:srgbClr val="00B050"/>
                </a:solidFill>
              </a:u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1734866" y="1005126"/>
            <a:ext cx="10058400" cy="5852874"/>
          </a:xfrm>
        </p:spPr>
        <p:txBody>
          <a:bodyPr rtlCol="0"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rgbClr val="00B050"/>
                </a:solidFill>
              </a:rPr>
              <a:t>Имя</a:t>
            </a:r>
            <a:r>
              <a:rPr lang="ru-RU" sz="2800" dirty="0" smtClean="0">
                <a:solidFill>
                  <a:schemeClr val="tx1"/>
                </a:solidFill>
              </a:rPr>
              <a:t> существительное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2.</a:t>
            </a:r>
            <a:r>
              <a:rPr lang="ru-RU" sz="2800" dirty="0" smtClean="0">
                <a:solidFill>
                  <a:srgbClr val="00B050"/>
                </a:solidFill>
              </a:rPr>
              <a:t>Имя</a:t>
            </a:r>
            <a:r>
              <a:rPr lang="ru-RU" sz="2800" dirty="0" smtClean="0">
                <a:solidFill>
                  <a:schemeClr val="tx1"/>
                </a:solidFill>
              </a:rPr>
              <a:t> прилагательное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3.</a:t>
            </a:r>
            <a:r>
              <a:rPr lang="ru-RU" sz="2800" dirty="0" smtClean="0">
                <a:solidFill>
                  <a:srgbClr val="00B050"/>
                </a:solidFill>
              </a:rPr>
              <a:t>Имя</a:t>
            </a:r>
            <a:r>
              <a:rPr lang="ru-RU" sz="2800" dirty="0" smtClean="0">
                <a:solidFill>
                  <a:schemeClr val="tx1"/>
                </a:solidFill>
              </a:rPr>
              <a:t> числительное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4.</a:t>
            </a:r>
            <a:r>
              <a:rPr lang="ru-RU" sz="2800" u="sng" dirty="0" smtClean="0">
                <a:solidFill>
                  <a:schemeClr val="tx1"/>
                </a:solidFill>
              </a:rPr>
              <a:t>Место</a:t>
            </a:r>
            <a:r>
              <a:rPr lang="ru-RU" sz="2800" dirty="0" smtClean="0">
                <a:solidFill>
                  <a:srgbClr val="00B050"/>
                </a:solidFill>
              </a:rPr>
              <a:t>имени</a:t>
            </a:r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5.Глагол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6.Причастие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7.Деепричастие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8.Наречие 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/>
              <a:t>9. Категория состояния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0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163040"/>
              </p:ext>
            </p:extLst>
          </p:nvPr>
        </p:nvGraphicFramePr>
        <p:xfrm>
          <a:off x="378030" y="1196438"/>
          <a:ext cx="10903527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7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1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Часть речи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Роль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Примеры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Предлог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Помогает</a:t>
                      </a:r>
                      <a:r>
                        <a:rPr lang="ru-RU" sz="2000" baseline="0" dirty="0" smtClean="0"/>
                        <a:t> поставить слово в нужный падеж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</a:t>
                      </a:r>
                    </a:p>
                    <a:p>
                      <a:r>
                        <a:rPr lang="ru-RU" sz="2000" dirty="0" smtClean="0"/>
                        <a:t>Около </a:t>
                      </a:r>
                    </a:p>
                    <a:p>
                      <a:r>
                        <a:rPr lang="ru-RU" sz="2000" dirty="0" smtClean="0"/>
                        <a:t>Вследствие</a:t>
                      </a:r>
                    </a:p>
                    <a:p>
                      <a:r>
                        <a:rPr lang="ru-RU" sz="2000" dirty="0" smtClean="0"/>
                        <a:t>Несмотря на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Союз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Связывает однородные члены и части сложного предложения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</a:t>
                      </a:r>
                    </a:p>
                    <a:p>
                      <a:r>
                        <a:rPr lang="ru-RU" sz="2000" dirty="0" smtClean="0"/>
                        <a:t>Или </a:t>
                      </a:r>
                    </a:p>
                    <a:p>
                      <a:r>
                        <a:rPr lang="ru-RU" sz="2000" dirty="0" smtClean="0"/>
                        <a:t>Но </a:t>
                      </a:r>
                    </a:p>
                    <a:p>
                      <a:r>
                        <a:rPr lang="ru-RU" sz="2000" dirty="0" smtClean="0"/>
                        <a:t>То.., то…</a:t>
                      </a:r>
                    </a:p>
                    <a:p>
                      <a:r>
                        <a:rPr lang="ru-RU" sz="2000" dirty="0" smtClean="0"/>
                        <a:t>Не только…, но и…</a:t>
                      </a:r>
                    </a:p>
                    <a:p>
                      <a:r>
                        <a:rPr lang="ru-RU" sz="2000" dirty="0" smtClean="0"/>
                        <a:t>Потому что</a:t>
                      </a:r>
                    </a:p>
                    <a:p>
                      <a:r>
                        <a:rPr lang="ru-RU" sz="2000" dirty="0" smtClean="0"/>
                        <a:t>В то время как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Частица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Выражает дополнительный смысловой оттенок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Не, ни</a:t>
                      </a:r>
                    </a:p>
                    <a:p>
                      <a:r>
                        <a:rPr lang="ru-RU" sz="2000" dirty="0" smtClean="0"/>
                        <a:t>Бы, пускай</a:t>
                      </a:r>
                    </a:p>
                    <a:p>
                      <a:r>
                        <a:rPr lang="ru-RU" sz="2000" dirty="0" smtClean="0"/>
                        <a:t>Неужели, только,</a:t>
                      </a:r>
                      <a:r>
                        <a:rPr lang="ru-RU" sz="2000" baseline="0" dirty="0" smtClean="0"/>
                        <a:t> вот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701" name="Заголовок 1"/>
          <p:cNvSpPr>
            <a:spLocks noGrp="1"/>
          </p:cNvSpPr>
          <p:nvPr>
            <p:ph type="title"/>
          </p:nvPr>
        </p:nvSpPr>
        <p:spPr>
          <a:xfrm>
            <a:off x="1378607" y="-132885"/>
            <a:ext cx="10058400" cy="160934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Служебные части речи.</a:t>
            </a:r>
          </a:p>
        </p:txBody>
      </p:sp>
    </p:spTree>
    <p:extLst>
      <p:ext uri="{BB962C8B-B14F-4D97-AF65-F5344CB8AC3E}">
        <p14:creationId xmlns:p14="http://schemas.microsoft.com/office/powerpoint/2010/main" val="14896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66800" y="23751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u="sng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Особые части речи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516891"/>
              </p:ext>
            </p:extLst>
          </p:nvPr>
        </p:nvGraphicFramePr>
        <p:xfrm>
          <a:off x="1066800" y="1457697"/>
          <a:ext cx="10414659" cy="3688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Часть речи</a:t>
                      </a:r>
                      <a:endParaRPr lang="ru-RU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6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</a:t>
                      </a:r>
                      <a:endParaRPr lang="ru-RU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Междометие</a:t>
                      </a:r>
                      <a:endParaRPr lang="ru-RU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Ах! Ой! Ух! Эй!</a:t>
                      </a:r>
                    </a:p>
                    <a:p>
                      <a:r>
                        <a:rPr lang="ru-RU" sz="2800" dirty="0" smtClean="0"/>
                        <a:t>Глупости!</a:t>
                      </a:r>
                    </a:p>
                    <a:p>
                      <a:r>
                        <a:rPr lang="ru-RU" sz="2800" dirty="0" smtClean="0"/>
                        <a:t>Здравствуйте!</a:t>
                      </a:r>
                    </a:p>
                    <a:p>
                      <a:r>
                        <a:rPr lang="ru-RU" sz="2800" dirty="0" smtClean="0"/>
                        <a:t>Довольно!</a:t>
                      </a:r>
                      <a:endParaRPr lang="ru-RU" sz="2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65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2.</a:t>
                      </a:r>
                      <a:endParaRPr lang="ru-RU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Звукоподражательные слова</a:t>
                      </a:r>
                      <a:endParaRPr lang="ru-RU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Мяу-мяу</a:t>
                      </a:r>
                    </a:p>
                    <a:p>
                      <a:r>
                        <a:rPr lang="ru-RU" sz="2800" dirty="0" smtClean="0"/>
                        <a:t>Тик-так</a:t>
                      </a:r>
                      <a:endParaRPr lang="ru-RU" sz="2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0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710" y="0"/>
            <a:ext cx="10058400" cy="160934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Д/з на 4/5 апреля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646" y="1609344"/>
            <a:ext cx="5713100" cy="40507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Выучить теорию.</a:t>
            </a:r>
          </a:p>
          <a:p>
            <a:r>
              <a:rPr lang="ru-RU" sz="3600" dirty="0" smtClean="0"/>
              <a:t>2. Упр. 326, 329.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8478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03" y="106879"/>
            <a:ext cx="11412187" cy="6608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Дорогие лицеисты</a:t>
            </a:r>
            <a:r>
              <a:rPr lang="ru-RU" sz="2400" b="1" i="1" dirty="0" smtClean="0">
                <a:solidFill>
                  <a:srgbClr val="FF0000"/>
                </a:solidFill>
              </a:rPr>
              <a:t>! Вот </a:t>
            </a:r>
            <a:r>
              <a:rPr lang="ru-RU" sz="2400" b="1" i="1" dirty="0">
                <a:solidFill>
                  <a:srgbClr val="FF0000"/>
                </a:solidFill>
              </a:rPr>
              <a:t>и наступили долгожданные каникулы! Ура!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Предлагаю поймать волну весеннего позитива и усовершенствовать знания по родному языку</a:t>
            </a:r>
            <a:r>
              <a:rPr lang="ru-RU" sz="2400" b="1" i="1" dirty="0" smtClean="0">
                <a:solidFill>
                  <a:srgbClr val="FF0000"/>
                </a:solidFill>
              </a:rPr>
              <a:t>)))</a:t>
            </a:r>
            <a:r>
              <a:rPr lang="ru-RU" sz="2400" b="1" i="1" dirty="0">
                <a:solidFill>
                  <a:srgbClr val="FF0000"/>
                </a:solidFill>
              </a:rPr>
              <a:t> Удачи и </a:t>
            </a:r>
            <a:r>
              <a:rPr lang="ru-RU" sz="2400" b="1" i="1" dirty="0" smtClean="0">
                <a:solidFill>
                  <a:srgbClr val="FF0000"/>
                </a:solidFill>
              </a:rPr>
              <a:t>вдохновения! Ваша </a:t>
            </a:r>
            <a:r>
              <a:rPr lang="ru-RU" sz="2400" b="1" i="1" dirty="0">
                <a:solidFill>
                  <a:srgbClr val="FF0000"/>
                </a:solidFill>
              </a:rPr>
              <a:t>Сказка</a:t>
            </a:r>
          </a:p>
          <a:p>
            <a:pPr marL="0" indent="0">
              <a:buNone/>
            </a:pPr>
            <a:r>
              <a:rPr lang="ru-RU" sz="2400" b="1" u="sng" dirty="0" smtClean="0"/>
              <a:t>Вторник-Суббота</a:t>
            </a:r>
            <a:r>
              <a:rPr lang="ru-RU" sz="2400" dirty="0" smtClean="0"/>
              <a:t> </a:t>
            </a:r>
            <a:r>
              <a:rPr lang="ru-RU" sz="2400" dirty="0"/>
              <a:t>(срок зависит от количества ошибок)))</a:t>
            </a:r>
            <a:br>
              <a:rPr lang="ru-RU" sz="2400" dirty="0"/>
            </a:br>
            <a:r>
              <a:rPr lang="ru-RU" sz="2400" dirty="0"/>
              <a:t>Работа над ошибками во ВСЕХ контрольных работах за 3 четверть.</a:t>
            </a:r>
            <a:br>
              <a:rPr lang="ru-RU" sz="2400" dirty="0"/>
            </a:br>
            <a:r>
              <a:rPr lang="ru-RU" sz="2400" dirty="0"/>
              <a:t>Выполните ее в тетради для работ над </a:t>
            </a:r>
            <a:r>
              <a:rPr lang="ru-RU" sz="2400" dirty="0" smtClean="0"/>
              <a:t>ошибками и </a:t>
            </a:r>
            <a:r>
              <a:rPr lang="ru-RU" sz="2400" dirty="0"/>
              <a:t>принесите в понедельник, 1 апреля.</a:t>
            </a:r>
            <a:br>
              <a:rPr lang="ru-RU" sz="2400" dirty="0"/>
            </a:br>
            <a:r>
              <a:rPr lang="ru-RU" sz="2400" b="1" u="sng" dirty="0"/>
              <a:t>Среда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Работа со словарем ( \"П</a:t>
            </a:r>
            <a:r>
              <a:rPr lang="ru-RU" sz="2400" dirty="0" smtClean="0"/>
              <a:t>\"). 1 </a:t>
            </a:r>
            <a:r>
              <a:rPr lang="ru-RU" sz="2400" dirty="0"/>
              <a:t>апреля будет словарный диктант, и это не шутка!</a:t>
            </a:r>
            <a:br>
              <a:rPr lang="ru-RU" sz="2400" dirty="0"/>
            </a:br>
            <a:r>
              <a:rPr lang="ru-RU" sz="2400" b="1" u="sng" dirty="0"/>
              <a:t>Четверг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 листочках написать рассказ по картине \"Вратарь\" (упр. 209, 208).</a:t>
            </a:r>
            <a:br>
              <a:rPr lang="ru-RU" sz="2400" dirty="0"/>
            </a:br>
            <a:r>
              <a:rPr lang="ru-RU" sz="2400" dirty="0"/>
              <a:t>Дополнительное задание - нужно использовать не менее 5 деепричастных оборотов и выделить их.</a:t>
            </a:r>
            <a:br>
              <a:rPr lang="ru-RU" sz="2400" dirty="0"/>
            </a:br>
            <a:r>
              <a:rPr lang="ru-RU" sz="2400" b="1" u="sng" dirty="0"/>
              <a:t>Пятница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Повторить раздел \"Деепричастия. Деепричастный оборот\" ( см. оценки по данному разделу!!!).</a:t>
            </a:r>
            <a:br>
              <a:rPr lang="ru-RU" sz="2400" dirty="0"/>
            </a:br>
            <a:r>
              <a:rPr lang="ru-RU" sz="2400" b="1" u="sng" dirty="0"/>
              <a:t>Суббота</a:t>
            </a:r>
            <a:br>
              <a:rPr lang="ru-RU" sz="2400" b="1" u="sng" dirty="0"/>
            </a:br>
            <a:r>
              <a:rPr lang="ru-RU" sz="2400" dirty="0"/>
              <a:t>Повторить раздел \"Наречие\" ( см. оценки по данному разделу</a:t>
            </a:r>
            <a:r>
              <a:rPr lang="ru-RU" sz="2400" dirty="0" smtClean="0"/>
              <a:t>!!!).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2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146" y="199625"/>
            <a:ext cx="10914492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консультации в апреле – четверг 15-16 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11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89741"/>
            <a:ext cx="10058400" cy="16093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4 четверть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477" y="1420764"/>
            <a:ext cx="10058400" cy="405079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Новая страница – новая жизнь!!!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9407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B050"/>
                </a:solidFill>
              </a:rPr>
              <a:t>Грамматика -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98173" y="1223159"/>
            <a:ext cx="9132124" cy="2410691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B050"/>
                </a:solidFill>
              </a:rPr>
              <a:t>Грамматика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раздел лингвистики,</a:t>
            </a:r>
            <a:br>
              <a:rPr lang="ru-RU" dirty="0" smtClean="0"/>
            </a:br>
            <a:r>
              <a:rPr lang="ru-RU" dirty="0" smtClean="0"/>
              <a:t>изучающий строй связной речи.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7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5400" dirty="0" smtClean="0"/>
              <a:t>Весна.</a:t>
            </a:r>
            <a:endParaRPr lang="ru-RU" altLang="ru-RU" sz="5400" dirty="0"/>
          </a:p>
        </p:txBody>
      </p:sp>
    </p:spTree>
    <p:extLst>
      <p:ext uri="{BB962C8B-B14F-4D97-AF65-F5344CB8AC3E}">
        <p14:creationId xmlns:p14="http://schemas.microsoft.com/office/powerpoint/2010/main" val="35063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055500" y="45386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 dirty="0">
                <a:solidFill>
                  <a:srgbClr val="00B050"/>
                </a:solidFill>
              </a:rPr>
              <a:t>сущ.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100" y="1705772"/>
            <a:ext cx="10058400" cy="4050792"/>
          </a:xfrm>
        </p:spPr>
        <p:txBody>
          <a:bodyPr rtlCol="0"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ru-RU" sz="7000" dirty="0" smtClean="0"/>
              <a:t>Весна</a:t>
            </a:r>
            <a:r>
              <a:rPr lang="ru-RU" sz="5400" dirty="0" smtClean="0"/>
              <a:t>.</a:t>
            </a:r>
            <a:endParaRPr lang="ru-RU" sz="5400" dirty="0"/>
          </a:p>
          <a:p>
            <a:pPr algn="ctr">
              <a:buNone/>
              <a:defRPr/>
            </a:pPr>
            <a:r>
              <a:rPr lang="ru-RU" sz="5400" dirty="0"/>
              <a:t>(Как часть речи– существительное).</a:t>
            </a:r>
          </a:p>
          <a:p>
            <a:pPr algn="ctr">
              <a:buNone/>
              <a:defRPr/>
            </a:pPr>
            <a:endParaRPr lang="ru-RU" sz="5400" dirty="0"/>
          </a:p>
          <a:p>
            <a:pPr algn="ctr">
              <a:buNone/>
              <a:defRPr/>
            </a:pPr>
            <a:r>
              <a:rPr lang="en-US" sz="5400" dirty="0"/>
              <a:t>NB </a:t>
            </a:r>
            <a:endParaRPr lang="ru-RU" sz="5400" dirty="0"/>
          </a:p>
          <a:p>
            <a:pPr algn="ctr">
              <a:buNone/>
              <a:defRPr/>
            </a:pPr>
            <a:r>
              <a:rPr lang="ru-RU" sz="5400" dirty="0"/>
              <a:t>Слова как части речи изучает </a:t>
            </a:r>
            <a:r>
              <a:rPr lang="ru-RU" sz="5400" dirty="0">
                <a:solidFill>
                  <a:srgbClr val="FF0000"/>
                </a:solidFill>
              </a:rPr>
              <a:t>морфология</a:t>
            </a:r>
            <a:r>
              <a:rPr lang="ru-RU" sz="5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46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281113" y="589491"/>
            <a:ext cx="10058400" cy="4050792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5400" u="sng" dirty="0" smtClean="0">
                <a:uFill>
                  <a:solidFill>
                    <a:srgbClr val="00B050"/>
                  </a:solidFill>
                </a:uFill>
              </a:rPr>
              <a:t>Весна</a:t>
            </a:r>
            <a:r>
              <a:rPr lang="ru-RU" altLang="ru-RU" sz="5400" dirty="0" smtClean="0">
                <a:uFill>
                  <a:solidFill>
                    <a:srgbClr val="00B050"/>
                  </a:solidFill>
                </a:uFill>
              </a:rPr>
              <a:t>.</a:t>
            </a:r>
            <a:endParaRPr lang="ru-RU" altLang="ru-RU" sz="5400" dirty="0">
              <a:uFill>
                <a:solidFill>
                  <a:srgbClr val="00B050"/>
                </a:solidFill>
              </a:uFill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4000" dirty="0"/>
              <a:t>(Как член предложения – подлежащее) </a:t>
            </a: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2798557" y="2706090"/>
            <a:ext cx="65722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/>
              <a:t>NB </a:t>
            </a:r>
            <a:endParaRPr lang="ru-RU" altLang="ru-RU" sz="4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/>
              <a:t>Слова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/>
              <a:t>как члены предложения изучает </a:t>
            </a:r>
            <a:r>
              <a:rPr lang="ru-RU" altLang="ru-RU" sz="4000" dirty="0">
                <a:solidFill>
                  <a:srgbClr val="FF0000"/>
                </a:solidFill>
              </a:rPr>
              <a:t>синтаксис</a:t>
            </a:r>
            <a:endParaRPr lang="ru-RU" altLang="ru-RU" sz="4000" dirty="0"/>
          </a:p>
        </p:txBody>
      </p:sp>
    </p:spTree>
    <p:extLst>
      <p:ext uri="{BB962C8B-B14F-4D97-AF65-F5344CB8AC3E}">
        <p14:creationId xmlns:p14="http://schemas.microsoft.com/office/powerpoint/2010/main" val="27816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99</TotalTime>
  <Words>258</Words>
  <Application>Microsoft Office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Rockwell</vt:lpstr>
      <vt:lpstr>Rockwell Condensed</vt:lpstr>
      <vt:lpstr>Wingdings</vt:lpstr>
      <vt:lpstr>Дерево</vt:lpstr>
      <vt:lpstr>1 АПРЕЛЯ.</vt:lpstr>
      <vt:lpstr>Презентация PowerPoint</vt:lpstr>
      <vt:lpstr>Дополнительные консультации в апреле – четверг 15-16 ч.</vt:lpstr>
      <vt:lpstr>4 четверть</vt:lpstr>
      <vt:lpstr>Грамматика - </vt:lpstr>
      <vt:lpstr>Грамматика –  раздел лингвистики, изучающий строй связной речи.</vt:lpstr>
      <vt:lpstr>Презентация PowerPoint</vt:lpstr>
      <vt:lpstr>сущ.</vt:lpstr>
      <vt:lpstr>Презентация PowerPoint</vt:lpstr>
      <vt:lpstr>Грамматика –  раздел лингвистики, изучающий строй речи.</vt:lpstr>
      <vt:lpstr>Система частей речи.</vt:lpstr>
      <vt:lpstr>Самостоятельные  (знаменательные) части речи: </vt:lpstr>
      <vt:lpstr>Самостоятельные части речи: </vt:lpstr>
      <vt:lpstr>Служебные части речи.</vt:lpstr>
      <vt:lpstr>Особые части речи</vt:lpstr>
      <vt:lpstr>Д/з на 4/5 апреля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41</cp:revision>
  <dcterms:created xsi:type="dcterms:W3CDTF">2019-04-01T02:23:56Z</dcterms:created>
  <dcterms:modified xsi:type="dcterms:W3CDTF">2019-04-03T13:21:21Z</dcterms:modified>
</cp:coreProperties>
</file>